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74" r:id="rId3"/>
    <p:sldId id="347" r:id="rId4"/>
    <p:sldId id="359" r:id="rId5"/>
    <p:sldId id="360" r:id="rId6"/>
    <p:sldId id="361" r:id="rId7"/>
    <p:sldId id="348" r:id="rId8"/>
    <p:sldId id="362" r:id="rId9"/>
    <p:sldId id="350" r:id="rId10"/>
    <p:sldId id="363" r:id="rId11"/>
    <p:sldId id="366" r:id="rId12"/>
    <p:sldId id="369" r:id="rId13"/>
    <p:sldId id="370" r:id="rId14"/>
    <p:sldId id="371" r:id="rId15"/>
    <p:sldId id="372" r:id="rId16"/>
    <p:sldId id="373" r:id="rId17"/>
    <p:sldId id="367" r:id="rId18"/>
    <p:sldId id="351" r:id="rId19"/>
    <p:sldId id="368" r:id="rId20"/>
    <p:sldId id="364" r:id="rId21"/>
    <p:sldId id="3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10" d="100"/>
          <a:sy n="110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j6ho1-G6tw&amp;NR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Cee1UZN0p98&amp;feature=player_embedde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iS41utjlb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Kinematics of Wheeled Robots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angular velocity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about the ICC defines </a:t>
                </a:r>
                <a:r>
                  <a:rPr lang="en-US" dirty="0" smtClean="0"/>
                  <a:t>the wheel ground </a:t>
                </a:r>
                <a:r>
                  <a:rPr lang="en-US" dirty="0" smtClean="0"/>
                  <a:t>velocities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562600" y="2590800"/>
          <a:ext cx="175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4" imgW="876240" imgH="812520" progId="Equation.3">
                  <p:embed/>
                </p:oleObj>
              </mc:Choice>
              <mc:Fallback>
                <p:oleObj name="Equation" r:id="rId4" imgW="87624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90800"/>
                        <a:ext cx="17526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ifferentialdrive.png"/>
          <p:cNvPicPr>
            <a:picLocks noChangeAspect="1"/>
          </p:cNvPicPr>
          <p:nvPr/>
        </p:nvPicPr>
        <p:blipFill>
          <a:blip r:embed="rId6" cstate="print"/>
          <a:srcRect r="40000"/>
          <a:stretch>
            <a:fillRect/>
          </a:stretch>
        </p:blipFill>
        <p:spPr>
          <a:xfrm>
            <a:off x="685800" y="1989727"/>
            <a:ext cx="4191000" cy="3268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24000" y="3208927"/>
            <a:ext cx="762000" cy="4572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3132727"/>
            <a:ext cx="2057400" cy="1143000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16200000" flipV="1">
            <a:off x="6553200" y="2057400"/>
            <a:ext cx="228600" cy="8382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6553200" y="3962400"/>
            <a:ext cx="228600" cy="838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the wheel ground velocities it is easy to solve for the radius,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dirty="0" smtClean="0"/>
                  <a:t>, and angular velocity </a:t>
                </a:r>
                <a:r>
                  <a:rPr lang="el-GR" i="1" dirty="0" smtClean="0">
                    <a:latin typeface="Times New Roman"/>
                    <a:cs typeface="Times New Roman"/>
                  </a:rPr>
                  <a:t>ω</a:t>
                </a:r>
                <a:r>
                  <a:rPr lang="en-US" dirty="0" smtClean="0">
                    <a:latin typeface="Times New Roman"/>
                    <a:cs typeface="Times New Roman"/>
                  </a:rPr>
                  <a:t> </a:t>
                </a:r>
                <a:endParaRPr lang="en-US" dirty="0" smtClean="0">
                  <a:latin typeface="Times New Roman"/>
                  <a:cs typeface="Times New Roman"/>
                </a:endParaRPr>
              </a:p>
              <a:p>
                <a:endParaRPr lang="en-US" dirty="0">
                  <a:latin typeface="Times New Roman"/>
                  <a:cs typeface="Times New Roman"/>
                </a:endParaRPr>
              </a:p>
              <a:p>
                <a:endParaRPr lang="en-US" dirty="0" smtClean="0">
                  <a:latin typeface="Times New Roman"/>
                  <a:cs typeface="Times New Roman"/>
                </a:endParaRPr>
              </a:p>
              <a:p>
                <a:endParaRPr lang="en-US" dirty="0">
                  <a:latin typeface="Times New Roman"/>
                  <a:cs typeface="Times New Roman"/>
                </a:endParaRPr>
              </a:p>
              <a:p>
                <a:endParaRPr lang="en-US" dirty="0" smtClean="0">
                  <a:latin typeface="Times New Roman"/>
                  <a:cs typeface="Times New Roman"/>
                </a:endParaRPr>
              </a:p>
              <a:p>
                <a:endParaRPr lang="en-US" dirty="0">
                  <a:latin typeface="Times New Roman"/>
                  <a:cs typeface="Times New Roman"/>
                </a:endParaRPr>
              </a:p>
              <a:p>
                <a:r>
                  <a:rPr lang="en-US" dirty="0" smtClean="0">
                    <a:cs typeface="Times New Roman"/>
                  </a:rPr>
                  <a:t>interesting cases: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657600" y="2667000"/>
          <a:ext cx="1828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4" imgW="914400" imgH="838080" progId="Equation.3">
                  <p:embed/>
                </p:oleObj>
              </mc:Choice>
              <mc:Fallback>
                <p:oleObj name="Equation" r:id="rId4" imgW="914400" imgH="838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67000"/>
                        <a:ext cx="18288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Tracked Vehicles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to differential drive but relies on ground slip or skid to change direction</a:t>
            </a:r>
          </a:p>
          <a:p>
            <a:pPr lvl="1"/>
            <a:r>
              <a:rPr lang="en-US" dirty="0" smtClean="0"/>
              <a:t>kinematics poorly determined by motion of treads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0980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6096000"/>
            <a:ext cx="4365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http://en.wikipedia.org/wiki/File:Tucker-Kitten-Variants.jpg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2590800" y="2667000"/>
            <a:ext cx="4038600" cy="205740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>
            <a:spLocks/>
          </p:cNvSpPr>
          <p:nvPr/>
        </p:nvSpPr>
        <p:spPr>
          <a:xfrm rot="5400000">
            <a:off x="2293620" y="174498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>
          <a:xfrm rot="5400000">
            <a:off x="6332220" y="381000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4114800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">
            <a:off x="2406857" y="2054654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5621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53200" y="4648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715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2438400"/>
            <a:ext cx="4038600" cy="20574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590800" y="5791200"/>
            <a:ext cx="41148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219200" y="3505200"/>
          <a:ext cx="27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279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495800" y="5918200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918200"/>
                        <a:ext cx="2286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711700" y="29972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997200"/>
                        <a:ext cx="254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667000" y="17018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01800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629400" y="40386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Equation" r:id="rId11" imgW="152280" imgH="139680" progId="Equation.3">
                  <p:embed/>
                </p:oleObj>
              </mc:Choice>
              <mc:Fallback>
                <p:oleObj name="Equation" r:id="rId11" imgW="15228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616200" y="3048000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Equation" r:id="rId12" imgW="482400" imgH="203040" progId="Equation.3">
                  <p:embed/>
                </p:oleObj>
              </mc:Choice>
              <mc:Fallback>
                <p:oleObj name="Equation" r:id="rId12" imgW="482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048000"/>
                        <a:ext cx="965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6324600" y="4876800"/>
          <a:ext cx="60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Equation" r:id="rId14" imgW="304560" imgH="177480" progId="Equation.3">
                  <p:embed/>
                </p:oleObj>
              </mc:Choice>
              <mc:Fallback>
                <p:oleObj name="Equation" r:id="rId14" imgW="30456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76800"/>
                        <a:ext cx="60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rot="7020000" flipH="1" flipV="1">
            <a:off x="2688035" y="1550369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3429000" y="9144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355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important to remember the assumptions in the kinematic model</a:t>
            </a:r>
          </a:p>
          <a:p>
            <a:pPr lvl="1"/>
            <a:r>
              <a:rPr lang="en-US" dirty="0" smtClean="0"/>
              <a:t>smooth rolling motion in the plane</a:t>
            </a:r>
          </a:p>
          <a:p>
            <a:r>
              <a:rPr lang="en-US" dirty="0" smtClean="0"/>
              <a:t>does not capture all possible motions</a:t>
            </a:r>
          </a:p>
          <a:p>
            <a:pPr lvl="1">
              <a:buClr>
                <a:srgbClr val="727CA3"/>
              </a:buClr>
            </a:pPr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http://www.youtube.com/watch?v=Cj6ho1-G6tw&amp;NR=1#t=0m25s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normal wheel with rollers mounted on the circumference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http://www.youtube.com/watch?v=Cee1UZN0p98&amp;feature=player_embedded</a:t>
            </a:r>
            <a:endParaRPr lang="en-US" dirty="0"/>
          </a:p>
          <a:p>
            <a:endParaRPr lang="en-US" sz="18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00025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4873823"/>
            <a:ext cx="574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http://blog.makezine.com/archive/2010/04/3d-printable-mecanum-wheel.html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meccanu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92645"/>
            <a:ext cx="8839200" cy="4377509"/>
          </a:xfr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654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</a:t>
            </a:r>
            <a:r>
              <a:rPr lang="en-US" dirty="0" err="1" smtClean="0"/>
              <a:t>Mecanum</a:t>
            </a:r>
            <a:r>
              <a:rPr lang="en-US" dirty="0" smtClean="0"/>
              <a:t> wheel specification sheet</a:t>
            </a:r>
          </a:p>
          <a:p>
            <a:r>
              <a:rPr lang="en-US" dirty="0" smtClean="0"/>
              <a:t>http://d1pytrrjwm20z9.cloudfront.net/MecanumWheelSpecSheet.pdf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serial manipulators</a:t>
            </a:r>
          </a:p>
          <a:p>
            <a:pPr lvl="1"/>
            <a:r>
              <a:rPr lang="en-US" dirty="0" smtClean="0"/>
              <a:t>given the joint variables, find the pose of the end-</a:t>
            </a:r>
            <a:r>
              <a:rPr lang="en-US" dirty="0" err="1" smtClean="0"/>
              <a:t>effector</a:t>
            </a:r>
            <a:endParaRPr lang="en-US" dirty="0" smtClean="0"/>
          </a:p>
          <a:p>
            <a:r>
              <a:rPr lang="en-US" dirty="0" smtClean="0"/>
              <a:t>mobile robot</a:t>
            </a:r>
          </a:p>
          <a:p>
            <a:pPr lvl="1"/>
            <a:r>
              <a:rPr lang="en-US" dirty="0" smtClean="0"/>
              <a:t>given the control variables as a </a:t>
            </a:r>
            <a:r>
              <a:rPr lang="en-US" i="1" dirty="0" smtClean="0"/>
              <a:t>function of time</a:t>
            </a:r>
            <a:r>
              <a:rPr lang="en-US" dirty="0" smtClean="0"/>
              <a:t>, find the pose of the robot</a:t>
            </a:r>
          </a:p>
          <a:p>
            <a:pPr lvl="2"/>
            <a:r>
              <a:rPr lang="en-US" dirty="0" smtClean="0"/>
              <a:t>for the differential drive the control variables are often taken to be the ground velocities of the left and right wheels</a:t>
            </a:r>
          </a:p>
          <a:p>
            <a:pPr lvl="3"/>
            <a:r>
              <a:rPr lang="en-US" dirty="0" smtClean="0"/>
              <a:t>it is important to note that the wheel velocities are needed as functions of time; a differential drive that moves forward and then turns right ends up in a very different position than one that turns right then moves forward!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measured relative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 axis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41031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314700" y="46746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600000">
            <a:off x="4929848" y="2454624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0">
            <a:off x="5387048" y="3246518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3600000" flipV="1">
            <a:off x="4853636" y="3306441"/>
            <a:ext cx="762024" cy="26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600000">
            <a:off x="5158448" y="323157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3600000" flipV="1">
            <a:off x="5861564" y="2374321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264932"/>
            <a:ext cx="1143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2286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2895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532233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3264932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266400" imgH="457200" progId="Equation.3">
                  <p:embed/>
                </p:oleObj>
              </mc:Choice>
              <mc:Fallback>
                <p:oleObj name="Equation" r:id="rId3" imgW="2664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64932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robot starting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029200" y="2413000"/>
          <a:ext cx="3708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3" imgW="1854000" imgH="1015920" progId="Equation.3">
                  <p:embed/>
                </p:oleObj>
              </mc:Choice>
              <mc:Fallback>
                <p:oleObj name="Equation" r:id="rId3" imgW="1854000" imgH="1015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13000"/>
                        <a:ext cx="37084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spect="1"/>
          </p:cNvSpPr>
          <p:nvPr/>
        </p:nvSpPr>
        <p:spPr>
          <a:xfrm rot="3600000">
            <a:off x="838200" y="2394648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3600000">
            <a:off x="1752600" y="3978436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3600000" flipV="1">
            <a:off x="685776" y="4098282"/>
            <a:ext cx="1524048" cy="53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 rot="3600000">
            <a:off x="1295400" y="3948542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rot="3600000" flipV="1">
            <a:off x="2701632" y="2234042"/>
            <a:ext cx="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1646504" y="4015264"/>
            <a:ext cx="2087296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2362200" y="2895600"/>
            <a:ext cx="3360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2209800" y="3657600"/>
            <a:ext cx="3079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733800" y="2819400"/>
            <a:ext cx="0" cy="1219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362200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3810000" y="3244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www.youtube.com/watch?v=giS41utjlbU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differential drive: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336800" y="2235200"/>
          <a:ext cx="447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3" imgW="2234880" imgH="1206360" progId="Equation.3">
                  <p:embed/>
                </p:oleObj>
              </mc:Choice>
              <mc:Fallback>
                <p:oleObj name="Equation" r:id="rId3" imgW="2234880" imgH="1206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235200"/>
                        <a:ext cx="4470400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4" imgW="1269720" imgH="1143000" progId="Equation.3">
                  <p:embed/>
                </p:oleObj>
              </mc:Choice>
              <mc:Fallback>
                <p:oleObj name="Equation" r:id="rId4" imgW="1269720" imgH="1143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143000"/>
                        <a:ext cx="2540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Wheeled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can have one or more wheels that can provide</a:t>
            </a:r>
          </a:p>
          <a:p>
            <a:pPr lvl="1"/>
            <a:r>
              <a:rPr lang="en-US" dirty="0" smtClean="0"/>
              <a:t>steering (directional control)</a:t>
            </a:r>
          </a:p>
          <a:p>
            <a:pPr lvl="1"/>
            <a:r>
              <a:rPr lang="en-US" dirty="0" smtClean="0"/>
              <a:t>power (exert a force against the ground)</a:t>
            </a:r>
          </a:p>
          <a:p>
            <a:r>
              <a:rPr lang="en-US" dirty="0" smtClean="0"/>
              <a:t>an ideal wheel is</a:t>
            </a:r>
          </a:p>
          <a:p>
            <a:pPr lvl="1"/>
            <a:r>
              <a:rPr lang="en-US" dirty="0" smtClean="0"/>
              <a:t>perfectly round (perimeter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moves in the direction perpendicular to its axis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whee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5467" y="838200"/>
            <a:ext cx="5313066" cy="5486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Deviations from Ideal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drifting-techniqu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086600" cy="50333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smooth rolling motion, all wheels in ground contact must</a:t>
            </a:r>
          </a:p>
          <a:p>
            <a:pPr lvl="1"/>
            <a:r>
              <a:rPr lang="en-US" dirty="0" smtClean="0"/>
              <a:t>follow a circular path about a common axis of revolution</a:t>
            </a:r>
          </a:p>
          <a:p>
            <a:pPr lvl="2"/>
            <a:r>
              <a:rPr lang="en-US" dirty="0" smtClean="0"/>
              <a:t>each wheel must be pointing in its correct direction</a:t>
            </a:r>
          </a:p>
          <a:p>
            <a:pPr lvl="1"/>
            <a:r>
              <a:rPr lang="en-US" dirty="0" smtClean="0"/>
              <a:t>revolve with an angular velocity consistent with the motion of the robot</a:t>
            </a:r>
          </a:p>
          <a:p>
            <a:pPr lvl="2"/>
            <a:r>
              <a:rPr lang="en-US" dirty="0" smtClean="0"/>
              <a:t>each wheel must revolve at its correct speed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029200" cy="245110"/>
          </a:xfrm>
        </p:spPr>
        <p:txBody>
          <a:bodyPr/>
          <a:lstStyle/>
          <a:p>
            <a:r>
              <a:rPr lang="en-US" dirty="0" err="1" smtClean="0"/>
              <a:t>Dudek</a:t>
            </a:r>
            <a:r>
              <a:rPr lang="en-US" dirty="0" smtClean="0"/>
              <a:t> and </a:t>
            </a:r>
            <a:r>
              <a:rPr lang="en-US" dirty="0" err="1" smtClean="0"/>
              <a:t>Jenkin</a:t>
            </a:r>
            <a:r>
              <a:rPr lang="en-US" dirty="0" smtClean="0"/>
              <a:t>, “Computational Principles of Mobile Robotics”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ic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705600" cy="4027963"/>
          </a:xfrm>
        </p:spPr>
      </p:pic>
      <p:sp>
        <p:nvSpPr>
          <p:cNvPr id="8" name="TextBox 7"/>
          <p:cNvSpPr txBox="1"/>
          <p:nvPr/>
        </p:nvSpPr>
        <p:spPr>
          <a:xfrm>
            <a:off x="738162" y="5105400"/>
            <a:ext cx="766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3 wheels with roll axes intersecting at a common point (the instantaneous</a:t>
            </a:r>
          </a:p>
          <a:p>
            <a:pPr marL="342900" indent="-342900"/>
            <a:r>
              <a:rPr lang="en-US" dirty="0" smtClean="0"/>
              <a:t>center of curvature, ICC). (b) No ICC exists. A robot having wheels shown in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can exhibit smooth rolling motion, whereas a robot with wheel arrangement</a:t>
            </a:r>
          </a:p>
          <a:p>
            <a:pPr marL="342900" indent="-342900"/>
            <a:r>
              <a:rPr lang="en-US" dirty="0" smtClean="0"/>
              <a:t>(b) cannot.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Castor Wheels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 support but not steering nor propulsion</a:t>
            </a:r>
            <a:endParaRPr lang="en-US" dirty="0"/>
          </a:p>
        </p:txBody>
      </p:sp>
      <p:pic>
        <p:nvPicPr>
          <p:cNvPr id="7" name="Picture 6" descr="cas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696200" cy="48300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two independently driven wheels mounted on a common axis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differentialdr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1596"/>
            <a:ext cx="9144000" cy="42782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2358</TotalTime>
  <Words>540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Origin</vt:lpstr>
      <vt:lpstr>Equation</vt:lpstr>
      <vt:lpstr>Day 13</vt:lpstr>
      <vt:lpstr>PowerPoint Presentation</vt:lpstr>
      <vt:lpstr>Wheeled Mobile Robots</vt:lpstr>
      <vt:lpstr>Wheel</vt:lpstr>
      <vt:lpstr>Deviations from Ideal</vt:lpstr>
      <vt:lpstr>Instantaneous Center of Curvature</vt:lpstr>
      <vt:lpstr>Instantaneous Center of Curvature</vt:lpstr>
      <vt:lpstr>Castor Wheels</vt:lpstr>
      <vt:lpstr>Differential Drive</vt:lpstr>
      <vt:lpstr>Differential Drive</vt:lpstr>
      <vt:lpstr>Differential Drive</vt:lpstr>
      <vt:lpstr>Tracked Vehicles</vt:lpstr>
      <vt:lpstr>Steered Wheels: Bicycle</vt:lpstr>
      <vt:lpstr>Steered Wheels: Bicycle</vt:lpstr>
      <vt:lpstr>Mecanum Wheel</vt:lpstr>
      <vt:lpstr>Mecanum Wheel</vt:lpstr>
      <vt:lpstr>Forward Kinematics</vt:lpstr>
      <vt:lpstr>Forward Kinematics</vt:lpstr>
      <vt:lpstr>Forward Kinematics</vt:lpstr>
      <vt:lpstr>Forward Kinematics</vt:lpstr>
      <vt:lpstr>Sensitivity to Wheel Velocity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Windows User</cp:lastModifiedBy>
  <cp:revision>45</cp:revision>
  <dcterms:created xsi:type="dcterms:W3CDTF">2011-01-07T01:27:12Z</dcterms:created>
  <dcterms:modified xsi:type="dcterms:W3CDTF">2017-02-03T17:46:59Z</dcterms:modified>
</cp:coreProperties>
</file>